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M Sans" panose="020B0604020202020204" charset="0"/>
      <p:regular r:id="rId18"/>
    </p:embeddedFont>
    <p:embeddedFont>
      <p:font typeface="DM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38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26" Type="http://schemas.openxmlformats.org/officeDocument/2006/relationships/image" Target="../media/image66.svg"/><Relationship Id="rId3" Type="http://schemas.openxmlformats.org/officeDocument/2006/relationships/image" Target="../media/image2.png"/><Relationship Id="rId21" Type="http://schemas.openxmlformats.org/officeDocument/2006/relationships/image" Target="../media/image61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5" Type="http://schemas.openxmlformats.org/officeDocument/2006/relationships/image" Target="../media/image65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20" Type="http://schemas.openxmlformats.org/officeDocument/2006/relationships/image" Target="../media/image6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24" Type="http://schemas.openxmlformats.org/officeDocument/2006/relationships/image" Target="../media/image64.sv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23" Type="http://schemas.openxmlformats.org/officeDocument/2006/relationships/image" Target="../media/image63.png"/><Relationship Id="rId10" Type="http://schemas.openxmlformats.org/officeDocument/2006/relationships/image" Target="../media/image15.svg"/><Relationship Id="rId19" Type="http://schemas.openxmlformats.org/officeDocument/2006/relationships/image" Target="../media/image59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Relationship Id="rId22" Type="http://schemas.openxmlformats.org/officeDocument/2006/relationships/image" Target="../media/image6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6.png"/><Relationship Id="rId5" Type="http://schemas.openxmlformats.org/officeDocument/2006/relationships/image" Target="../media/image10.png"/><Relationship Id="rId15" Type="http://schemas.openxmlformats.org/officeDocument/2006/relationships/image" Target="../media/image32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69933" y="6303390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3688802" y="3533340"/>
            <a:ext cx="10910396" cy="239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26"/>
              </a:lnSpc>
            </a:pPr>
            <a:r>
              <a:rPr lang="en-US" sz="12398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StockControl</a:t>
            </a:r>
          </a:p>
          <a:p>
            <a:pPr algn="ctr">
              <a:lnSpc>
                <a:spcPts val="6789"/>
              </a:lnSpc>
            </a:pPr>
            <a:r>
              <a:rPr lang="en-US" sz="6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(Proyecto Capstone)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14102" y="6624033"/>
            <a:ext cx="8459795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b="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Alan Navarrete - Noemi Pino</a:t>
            </a:r>
          </a:p>
        </p:txBody>
      </p:sp>
      <p:sp>
        <p:nvSpPr>
          <p:cNvPr id="19" name="Freeform 19"/>
          <p:cNvSpPr/>
          <p:nvPr/>
        </p:nvSpPr>
        <p:spPr>
          <a:xfrm>
            <a:off x="5668216" y="1995962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19077" y="3271633"/>
            <a:ext cx="2734556" cy="2689809"/>
          </a:xfrm>
          <a:custGeom>
            <a:avLst/>
            <a:gdLst/>
            <a:ahLst/>
            <a:cxnLst/>
            <a:rect l="l" t="t" r="r" b="b"/>
            <a:pathLst>
              <a:path w="2734556" h="2689809">
                <a:moveTo>
                  <a:pt x="0" y="0"/>
                </a:moveTo>
                <a:lnTo>
                  <a:pt x="2734556" y="0"/>
                </a:lnTo>
                <a:lnTo>
                  <a:pt x="2734556" y="2689808"/>
                </a:lnTo>
                <a:lnTo>
                  <a:pt x="0" y="2689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19422" y="3271633"/>
            <a:ext cx="3049244" cy="3002023"/>
          </a:xfrm>
          <a:custGeom>
            <a:avLst/>
            <a:gdLst/>
            <a:ahLst/>
            <a:cxnLst/>
            <a:rect l="l" t="t" r="r" b="b"/>
            <a:pathLst>
              <a:path w="3049244" h="3002023">
                <a:moveTo>
                  <a:pt x="0" y="0"/>
                </a:moveTo>
                <a:lnTo>
                  <a:pt x="3049244" y="0"/>
                </a:lnTo>
                <a:lnTo>
                  <a:pt x="3049244" y="3002023"/>
                </a:lnTo>
                <a:lnTo>
                  <a:pt x="0" y="30020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55228" y="6273656"/>
            <a:ext cx="2725621" cy="2725621"/>
          </a:xfrm>
          <a:custGeom>
            <a:avLst/>
            <a:gdLst/>
            <a:ahLst/>
            <a:cxnLst/>
            <a:rect l="l" t="t" r="r" b="b"/>
            <a:pathLst>
              <a:path w="2725621" h="2725621">
                <a:moveTo>
                  <a:pt x="0" y="0"/>
                </a:moveTo>
                <a:lnTo>
                  <a:pt x="2725621" y="0"/>
                </a:lnTo>
                <a:lnTo>
                  <a:pt x="2725621" y="2725621"/>
                </a:lnTo>
                <a:lnTo>
                  <a:pt x="0" y="27256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15905" y="1190625"/>
            <a:ext cx="6291124" cy="934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7"/>
              </a:lnSpc>
            </a:pPr>
            <a:r>
              <a:rPr lang="en-US" sz="7213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Metodologia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5930165" y="4823914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27066" y="4823914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53627" y="4823914"/>
            <a:ext cx="502056" cy="50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96139" y="4823914"/>
            <a:ext cx="502056" cy="5020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>
            <a:off x="1611218" y="6743166"/>
            <a:ext cx="1939095" cy="2189943"/>
          </a:xfrm>
          <a:custGeom>
            <a:avLst/>
            <a:gdLst/>
            <a:ahLst/>
            <a:cxnLst/>
            <a:rect l="l" t="t" r="r" b="b"/>
            <a:pathLst>
              <a:path w="1939095" h="2189943">
                <a:moveTo>
                  <a:pt x="0" y="0"/>
                </a:moveTo>
                <a:lnTo>
                  <a:pt x="1939094" y="0"/>
                </a:lnTo>
                <a:lnTo>
                  <a:pt x="1939094" y="2189943"/>
                </a:lnTo>
                <a:lnTo>
                  <a:pt x="0" y="218994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283610" y="6743166"/>
            <a:ext cx="1817083" cy="2390899"/>
          </a:xfrm>
          <a:custGeom>
            <a:avLst/>
            <a:gdLst/>
            <a:ahLst/>
            <a:cxnLst/>
            <a:rect l="l" t="t" r="r" b="b"/>
            <a:pathLst>
              <a:path w="1817083" h="2390899">
                <a:moveTo>
                  <a:pt x="0" y="0"/>
                </a:moveTo>
                <a:lnTo>
                  <a:pt x="1817083" y="0"/>
                </a:lnTo>
                <a:lnTo>
                  <a:pt x="1817083" y="2390899"/>
                </a:lnTo>
                <a:lnTo>
                  <a:pt x="0" y="2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296440" y="6743166"/>
            <a:ext cx="2567027" cy="2567027"/>
          </a:xfrm>
          <a:custGeom>
            <a:avLst/>
            <a:gdLst/>
            <a:ahLst/>
            <a:cxnLst/>
            <a:rect l="l" t="t" r="r" b="b"/>
            <a:pathLst>
              <a:path w="2567027" h="2567027">
                <a:moveTo>
                  <a:pt x="0" y="0"/>
                </a:moveTo>
                <a:lnTo>
                  <a:pt x="2567028" y="0"/>
                </a:lnTo>
                <a:lnTo>
                  <a:pt x="2567028" y="2567027"/>
                </a:lnTo>
                <a:lnTo>
                  <a:pt x="0" y="256702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981595" y="6677878"/>
            <a:ext cx="2512766" cy="2697604"/>
          </a:xfrm>
          <a:custGeom>
            <a:avLst/>
            <a:gdLst/>
            <a:ahLst/>
            <a:cxnLst/>
            <a:rect l="l" t="t" r="r" b="b"/>
            <a:pathLst>
              <a:path w="2512766" h="2697604">
                <a:moveTo>
                  <a:pt x="0" y="0"/>
                </a:moveTo>
                <a:lnTo>
                  <a:pt x="2512765" y="0"/>
                </a:lnTo>
                <a:lnTo>
                  <a:pt x="2512765" y="2697604"/>
                </a:lnTo>
                <a:lnTo>
                  <a:pt x="0" y="269760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732501" y="1907439"/>
            <a:ext cx="88229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Linea de tiempo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09552" y="5616041"/>
            <a:ext cx="2485749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Sprint 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118977" y="5616041"/>
            <a:ext cx="2626490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Sprint 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69127" y="5616041"/>
            <a:ext cx="2421655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Sprint 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914731" y="5616041"/>
            <a:ext cx="2646492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Sprint 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688802" y="3019867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¡Muchas gracias!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534681" y="3224038"/>
            <a:ext cx="2398097" cy="2398097"/>
          </a:xfrm>
          <a:custGeom>
            <a:avLst/>
            <a:gdLst/>
            <a:ahLst/>
            <a:cxnLst/>
            <a:rect l="l" t="t" r="r" b="b"/>
            <a:pathLst>
              <a:path w="2398097" h="2398097">
                <a:moveTo>
                  <a:pt x="0" y="0"/>
                </a:moveTo>
                <a:lnTo>
                  <a:pt x="2398097" y="0"/>
                </a:lnTo>
                <a:lnTo>
                  <a:pt x="2398097" y="2398097"/>
                </a:lnTo>
                <a:lnTo>
                  <a:pt x="0" y="239809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640310" y="3852866"/>
            <a:ext cx="8212392" cy="4362833"/>
          </a:xfrm>
          <a:custGeom>
            <a:avLst/>
            <a:gdLst/>
            <a:ahLst/>
            <a:cxnLst/>
            <a:rect l="l" t="t" r="r" b="b"/>
            <a:pathLst>
              <a:path w="8212392" h="4362833">
                <a:moveTo>
                  <a:pt x="0" y="0"/>
                </a:moveTo>
                <a:lnTo>
                  <a:pt x="8212391" y="0"/>
                </a:lnTo>
                <a:lnTo>
                  <a:pt x="8212391" y="4362833"/>
                </a:lnTo>
                <a:lnTo>
                  <a:pt x="0" y="436283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997046" y="5143500"/>
            <a:ext cx="3657600" cy="1995055"/>
          </a:xfrm>
          <a:custGeom>
            <a:avLst/>
            <a:gdLst/>
            <a:ahLst/>
            <a:cxnLst/>
            <a:rect l="l" t="t" r="r" b="b"/>
            <a:pathLst>
              <a:path w="3657600" h="1995055">
                <a:moveTo>
                  <a:pt x="0" y="0"/>
                </a:moveTo>
                <a:lnTo>
                  <a:pt x="3657600" y="0"/>
                </a:lnTo>
                <a:lnTo>
                  <a:pt x="3657600" y="1995055"/>
                </a:lnTo>
                <a:lnTo>
                  <a:pt x="0" y="19950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003948" y="1632974"/>
            <a:ext cx="7848753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Problematica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86902" y="4052848"/>
            <a:ext cx="7443134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Descripción del proyecto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975489" y="1170261"/>
            <a:ext cx="6998061" cy="2561528"/>
            <a:chOff x="0" y="0"/>
            <a:chExt cx="2342659" cy="8574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975489" y="3862348"/>
            <a:ext cx="6998061" cy="2561528"/>
            <a:chOff x="0" y="0"/>
            <a:chExt cx="2342659" cy="8574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75489" y="6557226"/>
            <a:ext cx="6998061" cy="2561528"/>
            <a:chOff x="0" y="0"/>
            <a:chExt cx="2342659" cy="8574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408456" y="2145272"/>
            <a:ext cx="4132127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89"/>
              </a:lnSpc>
              <a:spcBef>
                <a:spcPct val="0"/>
              </a:spcBef>
            </a:pPr>
            <a:r>
              <a:rPr lang="en-US" sz="3399" spc="5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Digitalizar Procesos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82726" y="4838754"/>
            <a:ext cx="6183587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89"/>
              </a:lnSpc>
              <a:spcBef>
                <a:spcPct val="0"/>
              </a:spcBef>
            </a:pPr>
            <a:r>
              <a:rPr lang="en-US" sz="3399" spc="5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Optimizacion de los procesos</a:t>
            </a:r>
          </a:p>
        </p:txBody>
      </p:sp>
      <p:sp>
        <p:nvSpPr>
          <p:cNvPr id="15" name="Freeform 15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10382726" y="7528776"/>
            <a:ext cx="6183587" cy="114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89"/>
              </a:lnSpc>
              <a:spcBef>
                <a:spcPct val="0"/>
              </a:spcBef>
            </a:pPr>
            <a:r>
              <a:rPr lang="en-US" sz="3399" spc="5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Obtención de datos para una mejor toma de decisiones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78075" y="1267971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857087" y="1879538"/>
            <a:ext cx="5956731" cy="6527925"/>
          </a:xfrm>
          <a:custGeom>
            <a:avLst/>
            <a:gdLst/>
            <a:ahLst/>
            <a:cxnLst/>
            <a:rect l="l" t="t" r="r" b="b"/>
            <a:pathLst>
              <a:path w="5956731" h="6527925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95247" y="1109373"/>
            <a:ext cx="7848753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Relevancia del proyecto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6706" y="4683633"/>
            <a:ext cx="6043223" cy="2920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375" lvl="1" indent="-371187" algn="just">
              <a:lnSpc>
                <a:spcPts val="4641"/>
              </a:lnSpc>
              <a:buFont typeface="Arial"/>
              <a:buChar char="•"/>
            </a:pPr>
            <a:r>
              <a:rPr lang="en-US" sz="3438" spc="5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Reducción de errores</a:t>
            </a:r>
          </a:p>
          <a:p>
            <a:pPr marL="742375" lvl="1" indent="-371187" algn="just">
              <a:lnSpc>
                <a:spcPts val="4641"/>
              </a:lnSpc>
              <a:buFont typeface="Arial"/>
              <a:buChar char="•"/>
            </a:pPr>
            <a:r>
              <a:rPr lang="en-US" sz="3438" spc="5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Otimización de procesos</a:t>
            </a:r>
          </a:p>
          <a:p>
            <a:pPr marL="742375" lvl="1" indent="-371187" algn="just">
              <a:lnSpc>
                <a:spcPts val="4641"/>
              </a:lnSpc>
              <a:buFont typeface="Arial"/>
              <a:buChar char="•"/>
            </a:pPr>
            <a:r>
              <a:rPr lang="en-US" sz="3438" spc="5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Actualización tiempo real</a:t>
            </a:r>
          </a:p>
          <a:p>
            <a:pPr algn="just">
              <a:lnSpc>
                <a:spcPts val="4641"/>
              </a:lnSpc>
            </a:pPr>
            <a:endParaRPr lang="en-US" sz="3438" spc="55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4641"/>
              </a:lnSpc>
            </a:pPr>
            <a:endParaRPr lang="en-US" sz="3438" spc="55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5282649">
            <a:off x="753178" y="3852356"/>
            <a:ext cx="7567145" cy="2582288"/>
          </a:xfrm>
          <a:custGeom>
            <a:avLst/>
            <a:gdLst/>
            <a:ahLst/>
            <a:cxnLst/>
            <a:rect l="l" t="t" r="r" b="b"/>
            <a:pathLst>
              <a:path w="7567145" h="2582288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780231" y="2037564"/>
            <a:ext cx="5513037" cy="6211873"/>
          </a:xfrm>
          <a:custGeom>
            <a:avLst/>
            <a:gdLst/>
            <a:ahLst/>
            <a:cxnLst/>
            <a:rect l="l" t="t" r="r" b="b"/>
            <a:pathLst>
              <a:path w="5513037" h="6211873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101218" y="1508566"/>
            <a:ext cx="8265368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Competencias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01218" y="4088996"/>
            <a:ext cx="8284423" cy="1560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3" lvl="1" indent="-334641" algn="l">
              <a:lnSpc>
                <a:spcPts val="4184"/>
              </a:lnSpc>
              <a:buFont typeface="Arial"/>
              <a:buChar char="•"/>
            </a:pPr>
            <a:r>
              <a:rPr lang="en-US" sz="3099" spc="18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Desarrollar solución software</a:t>
            </a:r>
          </a:p>
          <a:p>
            <a:pPr marL="669283" lvl="1" indent="-334641" algn="l">
              <a:lnSpc>
                <a:spcPts val="4184"/>
              </a:lnSpc>
              <a:buFont typeface="Arial"/>
              <a:buChar char="•"/>
            </a:pPr>
            <a:r>
              <a:rPr lang="en-US" sz="3099" spc="18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Construcción modelo base de datos</a:t>
            </a:r>
          </a:p>
          <a:p>
            <a:pPr marL="669283" lvl="1" indent="-334641" algn="l">
              <a:lnSpc>
                <a:spcPts val="4184"/>
              </a:lnSpc>
              <a:buFont typeface="Arial"/>
              <a:buChar char="•"/>
            </a:pPr>
            <a:r>
              <a:rPr lang="en-US" sz="3099" spc="18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Realización pruebas certificación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72061" y="1025292"/>
            <a:ext cx="5587239" cy="2662922"/>
            <a:chOff x="0" y="0"/>
            <a:chExt cx="2065940" cy="9846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72061" y="6595378"/>
            <a:ext cx="5587239" cy="2662922"/>
            <a:chOff x="0" y="0"/>
            <a:chExt cx="2065940" cy="9846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6598786"/>
            <a:ext cx="5587239" cy="2662922"/>
            <a:chOff x="0" y="0"/>
            <a:chExt cx="2065940" cy="9846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7900054">
            <a:off x="6876694" y="3546608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2700000">
            <a:off x="10501239" y="3457773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0"/>
                </a:lnTo>
                <a:lnTo>
                  <a:pt x="0" y="45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3209977">
            <a:off x="10466376" y="633764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7866361">
            <a:off x="6878944" y="6286132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64609" y="1499419"/>
            <a:ext cx="1829699" cy="1745076"/>
          </a:xfrm>
          <a:custGeom>
            <a:avLst/>
            <a:gdLst/>
            <a:ahLst/>
            <a:cxnLst/>
            <a:rect l="l" t="t" r="r" b="b"/>
            <a:pathLst>
              <a:path w="1829699" h="1745076">
                <a:moveTo>
                  <a:pt x="0" y="0"/>
                </a:moveTo>
                <a:lnTo>
                  <a:pt x="1829699" y="0"/>
                </a:lnTo>
                <a:lnTo>
                  <a:pt x="1829699" y="1745076"/>
                </a:lnTo>
                <a:lnTo>
                  <a:pt x="0" y="1745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06092" y="7066570"/>
            <a:ext cx="1946733" cy="1700958"/>
          </a:xfrm>
          <a:custGeom>
            <a:avLst/>
            <a:gdLst/>
            <a:ahLst/>
            <a:cxnLst/>
            <a:rect l="l" t="t" r="r" b="b"/>
            <a:pathLst>
              <a:path w="1946733" h="1700958">
                <a:moveTo>
                  <a:pt x="0" y="0"/>
                </a:moveTo>
                <a:lnTo>
                  <a:pt x="1946733" y="0"/>
                </a:lnTo>
                <a:lnTo>
                  <a:pt x="1946733" y="1700958"/>
                </a:lnTo>
                <a:lnTo>
                  <a:pt x="0" y="17009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118917" y="1547255"/>
            <a:ext cx="1521152" cy="1697240"/>
          </a:xfrm>
          <a:custGeom>
            <a:avLst/>
            <a:gdLst/>
            <a:ahLst/>
            <a:cxnLst/>
            <a:rect l="l" t="t" r="r" b="b"/>
            <a:pathLst>
              <a:path w="1521152" h="1697240">
                <a:moveTo>
                  <a:pt x="0" y="0"/>
                </a:moveTo>
                <a:lnTo>
                  <a:pt x="1521151" y="0"/>
                </a:lnTo>
                <a:lnTo>
                  <a:pt x="1521151" y="1697240"/>
                </a:lnTo>
                <a:lnTo>
                  <a:pt x="0" y="1697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764761" y="7121917"/>
            <a:ext cx="2229464" cy="1655377"/>
          </a:xfrm>
          <a:custGeom>
            <a:avLst/>
            <a:gdLst/>
            <a:ahLst/>
            <a:cxnLst/>
            <a:rect l="l" t="t" r="r" b="b"/>
            <a:pathLst>
              <a:path w="2229464" h="1655377">
                <a:moveTo>
                  <a:pt x="0" y="0"/>
                </a:moveTo>
                <a:lnTo>
                  <a:pt x="2229463" y="0"/>
                </a:lnTo>
                <a:lnTo>
                  <a:pt x="2229463" y="1655377"/>
                </a:lnTo>
                <a:lnTo>
                  <a:pt x="0" y="16553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3852109" y="1452005"/>
            <a:ext cx="3066355" cy="188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65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Integración tecnologías de la información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58475" y="1701142"/>
            <a:ext cx="2816627" cy="124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65"/>
              </a:lnSpc>
            </a:pPr>
            <a:r>
              <a:rPr lang="en-US" sz="3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Desarrollo de software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458475" y="7278792"/>
            <a:ext cx="2816627" cy="1246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65"/>
              </a:lnSpc>
            </a:pPr>
            <a:r>
              <a:rPr lang="en-US" sz="3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Gestion de proyectos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757360" y="4542715"/>
            <a:ext cx="8773280" cy="130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986"/>
              </a:lnSpc>
              <a:spcBef>
                <a:spcPct val="0"/>
              </a:spcBef>
            </a:pPr>
            <a:r>
              <a:rPr lang="en-US" sz="5141" b="1" u="none" strike="noStrik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Pertinencia del proyecto con el perfil de egreso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156909" y="7278792"/>
            <a:ext cx="2816627" cy="1246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65"/>
              </a:lnSpc>
            </a:pPr>
            <a:r>
              <a:rPr lang="en-US" sz="3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Seguridad en sistemas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72061" y="1025292"/>
            <a:ext cx="5587239" cy="2662922"/>
            <a:chOff x="0" y="0"/>
            <a:chExt cx="2065940" cy="9846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72061" y="6595378"/>
            <a:ext cx="5587239" cy="2662922"/>
            <a:chOff x="0" y="0"/>
            <a:chExt cx="2065940" cy="9846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6598786"/>
            <a:ext cx="5587239" cy="2662922"/>
            <a:chOff x="0" y="0"/>
            <a:chExt cx="2065940" cy="9846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7900054">
            <a:off x="6876694" y="3546608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2700000">
            <a:off x="10501239" y="3457773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0"/>
                </a:lnTo>
                <a:lnTo>
                  <a:pt x="0" y="45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3209977">
            <a:off x="10466376" y="633764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7866361">
            <a:off x="6878944" y="6286132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115297" y="1667562"/>
            <a:ext cx="4700768" cy="1246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06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Análisis y solución a problemáticas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7144" y="1667560"/>
            <a:ext cx="4710350" cy="124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47" lvl="1" indent="-367023" algn="l">
              <a:lnSpc>
                <a:spcPts val="506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Desarrollo de software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64752" y="7256025"/>
            <a:ext cx="4515135" cy="1246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06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Gestion de proyectos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757360" y="4542715"/>
            <a:ext cx="8773280" cy="130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986"/>
              </a:lnSpc>
              <a:spcBef>
                <a:spcPct val="0"/>
              </a:spcBef>
            </a:pPr>
            <a:r>
              <a:rPr lang="en-US" sz="5141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Relacion con los intereses personales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72740" y="7578520"/>
            <a:ext cx="4643324" cy="608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06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Metodología agil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19907" y="1950456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504950" y="1754505"/>
            <a:ext cx="7848753" cy="338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Factibilidad desarrollo del proyecto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36429" y="5800916"/>
            <a:ext cx="7707571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l">
              <a:lnSpc>
                <a:spcPts val="4049"/>
              </a:lnSpc>
              <a:buFont typeface="Arial"/>
              <a:buChar char="•"/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Tiempo estimado</a:t>
            </a:r>
          </a:p>
          <a:p>
            <a:pPr marL="647694" lvl="1" indent="-323847" algn="l">
              <a:lnSpc>
                <a:spcPts val="4049"/>
              </a:lnSpc>
              <a:buFont typeface="Arial"/>
              <a:buChar char="•"/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Flexibilidad del equipo</a:t>
            </a:r>
          </a:p>
          <a:p>
            <a:pPr marL="647694" lvl="1" indent="-323847" algn="l">
              <a:lnSpc>
                <a:spcPts val="4049"/>
              </a:lnSpc>
              <a:buFont typeface="Arial"/>
              <a:buChar char="•"/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Medologia adaptable</a:t>
            </a:r>
          </a:p>
          <a:p>
            <a:pPr marL="647694" lvl="1" indent="-323847" algn="l">
              <a:lnSpc>
                <a:spcPts val="4049"/>
              </a:lnSpc>
              <a:buFont typeface="Arial"/>
              <a:buChar char="•"/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Conocimientos en comun</a:t>
            </a:r>
          </a:p>
          <a:p>
            <a:pPr algn="l">
              <a:lnSpc>
                <a:spcPts val="2699"/>
              </a:lnSpc>
            </a:pPr>
            <a:endParaRPr lang="en-US" sz="2999" spc="17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857087" y="1879538"/>
            <a:ext cx="5956731" cy="6527925"/>
          </a:xfrm>
          <a:custGeom>
            <a:avLst/>
            <a:gdLst/>
            <a:ahLst/>
            <a:cxnLst/>
            <a:rect l="l" t="t" r="r" b="b"/>
            <a:pathLst>
              <a:path w="5956731" h="6527925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515795" y="2876554"/>
            <a:ext cx="6035901" cy="1028509"/>
            <a:chOff x="0" y="0"/>
            <a:chExt cx="2231838" cy="380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31838" cy="380302"/>
            </a:xfrm>
            <a:custGeom>
              <a:avLst/>
              <a:gdLst/>
              <a:ahLst/>
              <a:cxnLst/>
              <a:rect l="l" t="t" r="r" b="b"/>
              <a:pathLst>
                <a:path w="2231838" h="380302">
                  <a:moveTo>
                    <a:pt x="19240" y="0"/>
                  </a:moveTo>
                  <a:lnTo>
                    <a:pt x="2212598" y="0"/>
                  </a:lnTo>
                  <a:cubicBezTo>
                    <a:pt x="2217701" y="0"/>
                    <a:pt x="2222595" y="2027"/>
                    <a:pt x="2226203" y="5635"/>
                  </a:cubicBezTo>
                  <a:cubicBezTo>
                    <a:pt x="2229811" y="9243"/>
                    <a:pt x="2231838" y="14137"/>
                    <a:pt x="2231838" y="19240"/>
                  </a:cubicBezTo>
                  <a:lnTo>
                    <a:pt x="2231838" y="361062"/>
                  </a:lnTo>
                  <a:cubicBezTo>
                    <a:pt x="2231838" y="366165"/>
                    <a:pt x="2229811" y="371059"/>
                    <a:pt x="2226203" y="374667"/>
                  </a:cubicBezTo>
                  <a:cubicBezTo>
                    <a:pt x="2222595" y="378275"/>
                    <a:pt x="2217701" y="380302"/>
                    <a:pt x="2212598" y="380302"/>
                  </a:cubicBezTo>
                  <a:lnTo>
                    <a:pt x="19240" y="380302"/>
                  </a:lnTo>
                  <a:cubicBezTo>
                    <a:pt x="8614" y="380302"/>
                    <a:pt x="0" y="371688"/>
                    <a:pt x="0" y="361062"/>
                  </a:cubicBezTo>
                  <a:lnTo>
                    <a:pt x="0" y="19240"/>
                  </a:lnTo>
                  <a:cubicBezTo>
                    <a:pt x="0" y="8614"/>
                    <a:pt x="8614" y="0"/>
                    <a:pt x="19240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31838" cy="418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17126" y="2876554"/>
            <a:ext cx="5587239" cy="1028509"/>
            <a:chOff x="0" y="0"/>
            <a:chExt cx="2065940" cy="3803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5940" cy="380302"/>
            </a:xfrm>
            <a:custGeom>
              <a:avLst/>
              <a:gdLst/>
              <a:ahLst/>
              <a:cxnLst/>
              <a:rect l="l" t="t" r="r" b="b"/>
              <a:pathLst>
                <a:path w="2065940" h="380302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359517"/>
                  </a:lnTo>
                  <a:cubicBezTo>
                    <a:pt x="2065940" y="370996"/>
                    <a:pt x="2056635" y="380302"/>
                    <a:pt x="2045156" y="380302"/>
                  </a:cubicBezTo>
                  <a:lnTo>
                    <a:pt x="20785" y="380302"/>
                  </a:lnTo>
                  <a:cubicBezTo>
                    <a:pt x="9306" y="380302"/>
                    <a:pt x="0" y="370996"/>
                    <a:pt x="0" y="359517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65940" cy="418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106688" y="4304241"/>
            <a:ext cx="4008115" cy="3191917"/>
          </a:xfrm>
          <a:custGeom>
            <a:avLst/>
            <a:gdLst/>
            <a:ahLst/>
            <a:cxnLst/>
            <a:rect l="l" t="t" r="r" b="b"/>
            <a:pathLst>
              <a:path w="4008115" h="3191917">
                <a:moveTo>
                  <a:pt x="0" y="0"/>
                </a:moveTo>
                <a:lnTo>
                  <a:pt x="4008115" y="0"/>
                </a:lnTo>
                <a:lnTo>
                  <a:pt x="4008115" y="3191917"/>
                </a:lnTo>
                <a:lnTo>
                  <a:pt x="0" y="3191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20349" y="4657538"/>
            <a:ext cx="1686680" cy="1686680"/>
          </a:xfrm>
          <a:custGeom>
            <a:avLst/>
            <a:gdLst/>
            <a:ahLst/>
            <a:cxnLst/>
            <a:rect l="l" t="t" r="r" b="b"/>
            <a:pathLst>
              <a:path w="1686680" h="1686680">
                <a:moveTo>
                  <a:pt x="0" y="0"/>
                </a:moveTo>
                <a:lnTo>
                  <a:pt x="1686680" y="0"/>
                </a:lnTo>
                <a:lnTo>
                  <a:pt x="1686680" y="1686679"/>
                </a:lnTo>
                <a:lnTo>
                  <a:pt x="0" y="16866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404435" y="7645007"/>
            <a:ext cx="2258623" cy="2057400"/>
          </a:xfrm>
          <a:custGeom>
            <a:avLst/>
            <a:gdLst/>
            <a:ahLst/>
            <a:cxnLst/>
            <a:rect l="l" t="t" r="r" b="b"/>
            <a:pathLst>
              <a:path w="2258623" h="2057400">
                <a:moveTo>
                  <a:pt x="0" y="0"/>
                </a:moveTo>
                <a:lnTo>
                  <a:pt x="2258622" y="0"/>
                </a:lnTo>
                <a:lnTo>
                  <a:pt x="225862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215905" y="1190625"/>
            <a:ext cx="6291124" cy="934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7"/>
              </a:lnSpc>
            </a:pPr>
            <a:r>
              <a:rPr lang="en-US" sz="7213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Objetivos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3105261"/>
            <a:ext cx="8773280" cy="67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986"/>
              </a:lnSpc>
              <a:spcBef>
                <a:spcPct val="0"/>
              </a:spcBef>
            </a:pPr>
            <a:r>
              <a:rPr lang="en-US" sz="5141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General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96400" y="3105261"/>
            <a:ext cx="8773280" cy="67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986"/>
              </a:lnSpc>
              <a:spcBef>
                <a:spcPct val="0"/>
              </a:spcBef>
            </a:pPr>
            <a:r>
              <a:rPr lang="en-US" sz="5141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Especificos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126</Words>
  <Application>Microsoft Office PowerPoint</Application>
  <PresentationFormat>Personalizado</PresentationFormat>
  <Paragraphs>41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Calibri</vt:lpstr>
      <vt:lpstr>DM Sans Bold</vt:lpstr>
      <vt:lpstr>Arial</vt:lpstr>
      <vt:lpstr>DM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StockControl (Proyecto Capstone)</dc:title>
  <cp:lastModifiedBy>sam</cp:lastModifiedBy>
  <cp:revision>2</cp:revision>
  <dcterms:created xsi:type="dcterms:W3CDTF">2006-08-16T00:00:00Z</dcterms:created>
  <dcterms:modified xsi:type="dcterms:W3CDTF">2024-09-02T21:14:03Z</dcterms:modified>
  <dc:identifier>DAGPoDzbz4w</dc:identifier>
</cp:coreProperties>
</file>